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60" r:id="rId4"/>
    <p:sldId id="262" r:id="rId5"/>
    <p:sldId id="265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F87"/>
    <a:srgbClr val="D0C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/>
    <p:restoredTop sz="94717"/>
  </p:normalViewPr>
  <p:slideViewPr>
    <p:cSldViewPr snapToGrid="0">
      <p:cViewPr varScale="1">
        <p:scale>
          <a:sx n="107" d="100"/>
          <a:sy n="107" d="100"/>
        </p:scale>
        <p:origin x="7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F5EEA-DA70-A24C-9F57-A77F0C23A337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F061-D326-6D40-A193-9F8D5E32B9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237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F061-D326-6D40-A193-9F8D5E32B9E4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1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6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168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776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194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306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816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8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6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48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300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84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453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3970638" y="2001795"/>
            <a:ext cx="6178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chemeClr val="bg1"/>
                </a:solidFill>
              </a:rPr>
              <a:t>Depression severity </a:t>
            </a:r>
            <a:r>
              <a:rPr lang="en-GB" sz="5000" dirty="0">
                <a:solidFill>
                  <a:schemeClr val="bg1"/>
                </a:solidFill>
              </a:rPr>
              <a:t>d</a:t>
            </a:r>
            <a:r>
              <a:rPr lang="en-DE" sz="5000" dirty="0">
                <a:solidFill>
                  <a:schemeClr val="bg1"/>
                </a:solidFill>
              </a:rPr>
              <a:t>etection based on speech data </a:t>
            </a:r>
          </a:p>
        </p:txBody>
      </p:sp>
      <p:pic>
        <p:nvPicPr>
          <p:cNvPr id="3" name="Graphic 2" descr="Female Profile">
            <a:extLst>
              <a:ext uri="{FF2B5EF4-FFF2-40B4-BE49-F238E27FC236}">
                <a16:creationId xmlns:a16="http://schemas.microsoft.com/office/drawing/2014/main" id="{8C212C6A-8F23-BC8D-32A1-5D4140B43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1395" y="2174790"/>
            <a:ext cx="914400" cy="914400"/>
          </a:xfrm>
          <a:prstGeom prst="rect">
            <a:avLst/>
          </a:prstGeom>
        </p:spPr>
      </p:pic>
      <p:pic>
        <p:nvPicPr>
          <p:cNvPr id="7" name="Graphic 6" descr="Speech">
            <a:extLst>
              <a:ext uri="{FF2B5EF4-FFF2-40B4-BE49-F238E27FC236}">
                <a16:creationId xmlns:a16="http://schemas.microsoft.com/office/drawing/2014/main" id="{2F223855-6530-D7F2-52B0-C78EE0548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5849" y="17175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5387532" y="948333"/>
            <a:ext cx="44226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chemeClr val="bg1"/>
                </a:solidFill>
              </a:rPr>
              <a:t>The patient opens the depression detection app on his/ her smartphone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A1127F-ECCF-5A57-F702-05BDC377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84" y="948333"/>
            <a:ext cx="2895600" cy="4343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5EEB88-7FC0-18AC-C05F-9A5EC857B0B7}"/>
              </a:ext>
            </a:extLst>
          </p:cNvPr>
          <p:cNvSpPr txBox="1"/>
          <p:nvPr/>
        </p:nvSpPr>
        <p:spPr>
          <a:xfrm>
            <a:off x="2794169" y="400170"/>
            <a:ext cx="1698029" cy="4616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</a:rPr>
              <a:t>Patient view</a:t>
            </a:r>
          </a:p>
        </p:txBody>
      </p:sp>
    </p:spTree>
    <p:extLst>
      <p:ext uri="{BB962C8B-B14F-4D97-AF65-F5344CB8AC3E}">
        <p14:creationId xmlns:p14="http://schemas.microsoft.com/office/powerpoint/2010/main" val="34388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EB5E4-0E5C-E07C-8459-D8F62856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5" t="29336" r="32740" b="26218"/>
          <a:stretch/>
        </p:blipFill>
        <p:spPr>
          <a:xfrm>
            <a:off x="4658497" y="399737"/>
            <a:ext cx="3150973" cy="6058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A5F4F-4EDC-4C85-2481-71486E230008}"/>
              </a:ext>
            </a:extLst>
          </p:cNvPr>
          <p:cNvSpPr txBox="1"/>
          <p:nvPr/>
        </p:nvSpPr>
        <p:spPr>
          <a:xfrm>
            <a:off x="5154279" y="2156254"/>
            <a:ext cx="207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</a:rPr>
              <a:t>Describe your perfect day</a:t>
            </a:r>
          </a:p>
        </p:txBody>
      </p:sp>
      <p:pic>
        <p:nvPicPr>
          <p:cNvPr id="6" name="Graphic 5" descr="Transfer">
            <a:extLst>
              <a:ext uri="{FF2B5EF4-FFF2-40B4-BE49-F238E27FC236}">
                <a16:creationId xmlns:a16="http://schemas.microsoft.com/office/drawing/2014/main" id="{3D134ACC-C5AF-64F4-0E3D-F52D25AE4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8442" y="2588741"/>
            <a:ext cx="364524" cy="364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1F24-6132-6F87-172B-DF4846F6EE64}"/>
              </a:ext>
            </a:extLst>
          </p:cNvPr>
          <p:cNvSpPr txBox="1"/>
          <p:nvPr/>
        </p:nvSpPr>
        <p:spPr>
          <a:xfrm>
            <a:off x="5753161" y="2640198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G</a:t>
            </a:r>
            <a:r>
              <a:rPr lang="en-DE" sz="1100" dirty="0">
                <a:solidFill>
                  <a:schemeClr val="bg1"/>
                </a:solidFill>
              </a:rPr>
              <a:t>et a different topic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EB52C5A-86CE-0BB7-4203-11001ECDEB8D}"/>
              </a:ext>
            </a:extLst>
          </p:cNvPr>
          <p:cNvSpPr/>
          <p:nvPr/>
        </p:nvSpPr>
        <p:spPr>
          <a:xfrm>
            <a:off x="5490704" y="4917985"/>
            <a:ext cx="1479130" cy="3645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DE" sz="1100" dirty="0">
                <a:solidFill>
                  <a:schemeClr val="bg1"/>
                </a:solidFill>
              </a:rPr>
              <a:t>Begin recording</a:t>
            </a:r>
          </a:p>
        </p:txBody>
      </p:sp>
      <p:pic>
        <p:nvPicPr>
          <p:cNvPr id="14" name="Graphic 13" descr="Radio microphone">
            <a:extLst>
              <a:ext uri="{FF2B5EF4-FFF2-40B4-BE49-F238E27FC236}">
                <a16:creationId xmlns:a16="http://schemas.microsoft.com/office/drawing/2014/main" id="{641FAE6B-C834-528F-7DD3-6545FC543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356" y="4972534"/>
            <a:ext cx="261610" cy="2616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66577C-225D-5205-017C-8F821ED04204}"/>
              </a:ext>
            </a:extLst>
          </p:cNvPr>
          <p:cNvSpPr txBox="1"/>
          <p:nvPr/>
        </p:nvSpPr>
        <p:spPr>
          <a:xfrm>
            <a:off x="5154279" y="4276953"/>
            <a:ext cx="2232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solidFill>
                  <a:schemeClr val="tx1">
                    <a:lumMod val="50000"/>
                  </a:schemeClr>
                </a:solidFill>
              </a:rPr>
              <a:t>Remember to find a quiet place for the recording (30 seconds)</a:t>
            </a:r>
          </a:p>
        </p:txBody>
      </p:sp>
    </p:spTree>
    <p:extLst>
      <p:ext uri="{BB962C8B-B14F-4D97-AF65-F5344CB8AC3E}">
        <p14:creationId xmlns:p14="http://schemas.microsoft.com/office/powerpoint/2010/main" val="214260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EB5E4-0E5C-E07C-8459-D8F62856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5" t="29336" r="32740" b="26218"/>
          <a:stretch/>
        </p:blipFill>
        <p:spPr>
          <a:xfrm>
            <a:off x="4687247" y="399737"/>
            <a:ext cx="3150973" cy="6058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A5F4F-4EDC-4C85-2481-71486E230008}"/>
              </a:ext>
            </a:extLst>
          </p:cNvPr>
          <p:cNvSpPr txBox="1"/>
          <p:nvPr/>
        </p:nvSpPr>
        <p:spPr>
          <a:xfrm>
            <a:off x="5154279" y="2156254"/>
            <a:ext cx="2218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</a:rPr>
              <a:t>Please speak for 30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1F24-6132-6F87-172B-DF4846F6EE64}"/>
              </a:ext>
            </a:extLst>
          </p:cNvPr>
          <p:cNvSpPr txBox="1"/>
          <p:nvPr/>
        </p:nvSpPr>
        <p:spPr>
          <a:xfrm>
            <a:off x="5154279" y="2868026"/>
            <a:ext cx="189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How does your perfect day look like?</a:t>
            </a:r>
            <a:endParaRPr lang="en-DE" sz="1200" dirty="0">
              <a:solidFill>
                <a:schemeClr val="bg1"/>
              </a:solidFill>
            </a:endParaRPr>
          </a:p>
        </p:txBody>
      </p:sp>
      <p:pic>
        <p:nvPicPr>
          <p:cNvPr id="6" name="Graphic 5" descr="Radio microphone">
            <a:extLst>
              <a:ext uri="{FF2B5EF4-FFF2-40B4-BE49-F238E27FC236}">
                <a16:creationId xmlns:a16="http://schemas.microsoft.com/office/drawing/2014/main" id="{F1763CF9-E1E1-E551-A666-049C3BE9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893" y="4554017"/>
            <a:ext cx="754934" cy="754934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96D33E48-7FDC-073C-B9E7-3369C2FE8FC9}"/>
              </a:ext>
            </a:extLst>
          </p:cNvPr>
          <p:cNvSpPr/>
          <p:nvPr/>
        </p:nvSpPr>
        <p:spPr>
          <a:xfrm>
            <a:off x="5787081" y="4385548"/>
            <a:ext cx="951307" cy="1012126"/>
          </a:xfrm>
          <a:prstGeom prst="arc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97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Play">
            <a:extLst>
              <a:ext uri="{FF2B5EF4-FFF2-40B4-BE49-F238E27FC236}">
                <a16:creationId xmlns:a16="http://schemas.microsoft.com/office/drawing/2014/main" id="{FA370E48-5748-CA84-4A85-131DEDDDD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150" y="876986"/>
            <a:ext cx="611660" cy="611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CF7519-FEBB-CC03-FF96-13636CC7CA32}"/>
              </a:ext>
            </a:extLst>
          </p:cNvPr>
          <p:cNvSpPr txBox="1"/>
          <p:nvPr/>
        </p:nvSpPr>
        <p:spPr>
          <a:xfrm>
            <a:off x="1863810" y="99815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0:00 / 0:30</a:t>
            </a:r>
          </a:p>
        </p:txBody>
      </p:sp>
      <p:pic>
        <p:nvPicPr>
          <p:cNvPr id="19" name="Graphic 18" descr="Volume">
            <a:extLst>
              <a:ext uri="{FF2B5EF4-FFF2-40B4-BE49-F238E27FC236}">
                <a16:creationId xmlns:a16="http://schemas.microsoft.com/office/drawing/2014/main" id="{3501835B-D153-B917-E865-FB3EEF947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5583" y="876986"/>
            <a:ext cx="586946" cy="58694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7F793-8956-9FC3-FFF4-912149F8B80A}"/>
              </a:ext>
            </a:extLst>
          </p:cNvPr>
          <p:cNvCxnSpPr>
            <a:cxnSpLocks/>
          </p:cNvCxnSpPr>
          <p:nvPr/>
        </p:nvCxnSpPr>
        <p:spPr>
          <a:xfrm>
            <a:off x="3230269" y="1154670"/>
            <a:ext cx="902044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B97260-5039-DB97-F3E5-F4163AC455F1}"/>
              </a:ext>
            </a:extLst>
          </p:cNvPr>
          <p:cNvSpPr txBox="1"/>
          <p:nvPr/>
        </p:nvSpPr>
        <p:spPr>
          <a:xfrm>
            <a:off x="6096000" y="1552148"/>
            <a:ext cx="3448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>
                <a:solidFill>
                  <a:schemeClr val="bg1"/>
                </a:solidFill>
              </a:rPr>
              <a:t>The voice recording is transformed into data that may be analysed using computer software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78D2310-7983-EECE-A4E4-5C530FFC9EA5}"/>
              </a:ext>
            </a:extLst>
          </p:cNvPr>
          <p:cNvSpPr/>
          <p:nvPr/>
        </p:nvSpPr>
        <p:spPr>
          <a:xfrm>
            <a:off x="2797783" y="1829147"/>
            <a:ext cx="238143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893BAD-C267-4694-68A2-D4AB7A73C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421" y="2673526"/>
            <a:ext cx="4539141" cy="923316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EE0C3F81-7D39-41F3-6EC2-FB3FFBCDB3D7}"/>
              </a:ext>
            </a:extLst>
          </p:cNvPr>
          <p:cNvSpPr/>
          <p:nvPr/>
        </p:nvSpPr>
        <p:spPr>
          <a:xfrm>
            <a:off x="2797783" y="4071889"/>
            <a:ext cx="238143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5B6C95-7E17-E8BF-808C-F8BA97C7370E}"/>
              </a:ext>
            </a:extLst>
          </p:cNvPr>
          <p:cNvSpPr txBox="1"/>
          <p:nvPr/>
        </p:nvSpPr>
        <p:spPr>
          <a:xfrm>
            <a:off x="6095999" y="4071889"/>
            <a:ext cx="3448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>
                <a:solidFill>
                  <a:schemeClr val="bg1"/>
                </a:solidFill>
              </a:rPr>
              <a:t>Features of the speech data are anaysed to generate a </a:t>
            </a:r>
            <a:r>
              <a:rPr lang="en-DE" sz="2200" b="1" dirty="0">
                <a:solidFill>
                  <a:schemeClr val="bg1"/>
                </a:solidFill>
              </a:rPr>
              <a:t>depression severity score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004A087-C4FE-2E43-B7A0-92D5A8C0FCB5}"/>
              </a:ext>
            </a:extLst>
          </p:cNvPr>
          <p:cNvSpPr/>
          <p:nvPr/>
        </p:nvSpPr>
        <p:spPr>
          <a:xfrm>
            <a:off x="1767156" y="4687610"/>
            <a:ext cx="2208944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Mood score</a:t>
            </a:r>
          </a:p>
          <a:p>
            <a:pPr algn="ctr"/>
            <a:endParaRPr lang="en-DE" dirty="0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6DA48E76-EC2D-2608-9547-F73F9EA3F228}"/>
              </a:ext>
            </a:extLst>
          </p:cNvPr>
          <p:cNvSpPr/>
          <p:nvPr/>
        </p:nvSpPr>
        <p:spPr>
          <a:xfrm>
            <a:off x="2437404" y="5273345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rgbClr val="D0CA84"/>
                </a:gs>
                <a:gs pos="49000">
                  <a:srgbClr val="92D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1882DCF6-8187-8425-252E-209BB4708093}"/>
              </a:ext>
            </a:extLst>
          </p:cNvPr>
          <p:cNvSpPr/>
          <p:nvPr/>
        </p:nvSpPr>
        <p:spPr>
          <a:xfrm rot="16200000">
            <a:off x="2406994" y="5242936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chemeClr val="accent1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CBCF8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082C1B-A330-E130-03FC-6D310D03E910}"/>
              </a:ext>
            </a:extLst>
          </p:cNvPr>
          <p:cNvSpPr txBox="1"/>
          <p:nvPr/>
        </p:nvSpPr>
        <p:spPr>
          <a:xfrm>
            <a:off x="2226543" y="574899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1839AD-C6B8-0EF1-F03F-8F8978D32054}"/>
              </a:ext>
            </a:extLst>
          </p:cNvPr>
          <p:cNvSpPr txBox="1"/>
          <p:nvPr/>
        </p:nvSpPr>
        <p:spPr>
          <a:xfrm>
            <a:off x="3185038" y="576141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BEC4D-8A7E-9508-47BB-B3BEAA8C95F4}"/>
              </a:ext>
            </a:extLst>
          </p:cNvPr>
          <p:cNvSpPr txBox="1"/>
          <p:nvPr/>
        </p:nvSpPr>
        <p:spPr>
          <a:xfrm>
            <a:off x="2609175" y="5499801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solidFill>
                  <a:srgbClr val="92D050"/>
                </a:solidFill>
              </a:rPr>
              <a:t>65</a:t>
            </a:r>
          </a:p>
          <a:p>
            <a:pPr algn="ctr"/>
            <a:r>
              <a:rPr lang="en-DE" sz="1200" dirty="0">
                <a:solidFill>
                  <a:srgbClr val="92D050"/>
                </a:solidFill>
              </a:rPr>
              <a:t>Good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680595-0104-CC6C-07E1-0DBF18960C3A}"/>
              </a:ext>
            </a:extLst>
          </p:cNvPr>
          <p:cNvSpPr/>
          <p:nvPr/>
        </p:nvSpPr>
        <p:spPr>
          <a:xfrm>
            <a:off x="3037702" y="5260988"/>
            <a:ext cx="130775" cy="1220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42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0000"/>
    </mc:Choice>
    <mc:Fallback xmlns="">
      <p:transition spd="slow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0448A7-9EFA-C0C0-6A7B-0F15249F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9" y="840259"/>
            <a:ext cx="3698789" cy="55481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820F68-AF30-AEED-F502-160AEA19EF0F}"/>
              </a:ext>
            </a:extLst>
          </p:cNvPr>
          <p:cNvSpPr/>
          <p:nvPr/>
        </p:nvSpPr>
        <p:spPr>
          <a:xfrm rot="120000">
            <a:off x="2842055" y="2693773"/>
            <a:ext cx="1952368" cy="1421027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Depressed mood severity scores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95B9-EAFE-5839-944D-42F8AF89B5A1}"/>
              </a:ext>
            </a:extLst>
          </p:cNvPr>
          <p:cNvSpPr txBox="1"/>
          <p:nvPr/>
        </p:nvSpPr>
        <p:spPr>
          <a:xfrm>
            <a:off x="2180235" y="238724"/>
            <a:ext cx="2015616" cy="4616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</a:rPr>
              <a:t>Therapist view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09678B9-91A0-F90D-3770-5A882448A76F}"/>
              </a:ext>
            </a:extLst>
          </p:cNvPr>
          <p:cNvSpPr/>
          <p:nvPr/>
        </p:nvSpPr>
        <p:spPr>
          <a:xfrm rot="9022283">
            <a:off x="4711695" y="2269449"/>
            <a:ext cx="3261992" cy="1329759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A8AE885-C593-F45F-5D74-5E28D2EAFCDF}"/>
              </a:ext>
            </a:extLst>
          </p:cNvPr>
          <p:cNvSpPr/>
          <p:nvPr/>
        </p:nvSpPr>
        <p:spPr>
          <a:xfrm rot="11265809">
            <a:off x="4418746" y="3695609"/>
            <a:ext cx="3261992" cy="1311161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0ECDCA-3BC4-BA1E-4D9E-21B8252FC30E}"/>
              </a:ext>
            </a:extLst>
          </p:cNvPr>
          <p:cNvSpPr/>
          <p:nvPr/>
        </p:nvSpPr>
        <p:spPr>
          <a:xfrm>
            <a:off x="7278130" y="1469623"/>
            <a:ext cx="1977081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Patient A</a:t>
            </a:r>
          </a:p>
          <a:p>
            <a:pPr algn="ctr"/>
            <a:endParaRPr lang="en-DE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905C914-E411-AB7E-607F-F2E60AD23363}"/>
              </a:ext>
            </a:extLst>
          </p:cNvPr>
          <p:cNvSpPr/>
          <p:nvPr/>
        </p:nvSpPr>
        <p:spPr>
          <a:xfrm>
            <a:off x="7851724" y="2055358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rgbClr val="D0CA84"/>
                </a:gs>
                <a:gs pos="49000">
                  <a:srgbClr val="92D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D8833C6-D9BB-A858-8DCC-BE40386D870F}"/>
              </a:ext>
            </a:extLst>
          </p:cNvPr>
          <p:cNvSpPr/>
          <p:nvPr/>
        </p:nvSpPr>
        <p:spPr>
          <a:xfrm rot="16200000">
            <a:off x="7821314" y="2024949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chemeClr val="accent1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CBCF8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3802F-F24B-09D9-EFEC-2CC62513DFA1}"/>
              </a:ext>
            </a:extLst>
          </p:cNvPr>
          <p:cNvSpPr txBox="1"/>
          <p:nvPr/>
        </p:nvSpPr>
        <p:spPr>
          <a:xfrm>
            <a:off x="7640863" y="253101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550BD-CBC8-63BC-CB55-1A1EE2AC61A6}"/>
              </a:ext>
            </a:extLst>
          </p:cNvPr>
          <p:cNvSpPr txBox="1"/>
          <p:nvPr/>
        </p:nvSpPr>
        <p:spPr>
          <a:xfrm>
            <a:off x="8599358" y="254342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77048-7255-ED49-6D9C-AFB7437F56B8}"/>
              </a:ext>
            </a:extLst>
          </p:cNvPr>
          <p:cNvSpPr txBox="1"/>
          <p:nvPr/>
        </p:nvSpPr>
        <p:spPr>
          <a:xfrm>
            <a:off x="8023495" y="2281814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solidFill>
                  <a:srgbClr val="92D050"/>
                </a:solidFill>
              </a:rPr>
              <a:t>65</a:t>
            </a:r>
          </a:p>
          <a:p>
            <a:pPr algn="ctr"/>
            <a:r>
              <a:rPr lang="en-DE" sz="1200" dirty="0">
                <a:solidFill>
                  <a:srgbClr val="92D050"/>
                </a:solidFill>
              </a:rPr>
              <a:t>Good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05C4F4-D517-8A8C-C7B6-EF85CB7155F7}"/>
              </a:ext>
            </a:extLst>
          </p:cNvPr>
          <p:cNvSpPr/>
          <p:nvPr/>
        </p:nvSpPr>
        <p:spPr>
          <a:xfrm>
            <a:off x="8452022" y="2043001"/>
            <a:ext cx="130775" cy="1220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07B6D3-BAF9-9085-CE42-9AB4EF0F2979}"/>
              </a:ext>
            </a:extLst>
          </p:cNvPr>
          <p:cNvSpPr/>
          <p:nvPr/>
        </p:nvSpPr>
        <p:spPr>
          <a:xfrm>
            <a:off x="7278130" y="3773778"/>
            <a:ext cx="1977081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Patient B</a:t>
            </a:r>
          </a:p>
          <a:p>
            <a:pPr algn="ctr"/>
            <a:endParaRPr lang="en-DE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614B7B9-3729-25FB-B43B-0A39F8B11F63}"/>
              </a:ext>
            </a:extLst>
          </p:cNvPr>
          <p:cNvSpPr/>
          <p:nvPr/>
        </p:nvSpPr>
        <p:spPr>
          <a:xfrm>
            <a:off x="7851724" y="4359513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rgbClr val="D0CA84"/>
                </a:gs>
                <a:gs pos="49000">
                  <a:srgbClr val="92D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FBCDC08D-EFE8-AC3D-68D0-73125AA9600F}"/>
              </a:ext>
            </a:extLst>
          </p:cNvPr>
          <p:cNvSpPr/>
          <p:nvPr/>
        </p:nvSpPr>
        <p:spPr>
          <a:xfrm rot="16200000">
            <a:off x="7821314" y="4329104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chemeClr val="accent1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CBCF8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200D8-A7A0-1ACC-F836-6267AC9A7B97}"/>
              </a:ext>
            </a:extLst>
          </p:cNvPr>
          <p:cNvSpPr txBox="1"/>
          <p:nvPr/>
        </p:nvSpPr>
        <p:spPr>
          <a:xfrm>
            <a:off x="8089218" y="4585969"/>
            <a:ext cx="41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15</a:t>
            </a:r>
          </a:p>
          <a:p>
            <a:pPr algn="ctr"/>
            <a:r>
              <a:rPr lang="en-DE" sz="1200" dirty="0">
                <a:solidFill>
                  <a:schemeClr val="accent1"/>
                </a:solidFill>
              </a:rPr>
              <a:t>Bad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07FB-6D1C-DC90-8C9A-15ACE118F626}"/>
              </a:ext>
            </a:extLst>
          </p:cNvPr>
          <p:cNvSpPr txBox="1"/>
          <p:nvPr/>
        </p:nvSpPr>
        <p:spPr>
          <a:xfrm>
            <a:off x="8599358" y="484758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45AB6-1453-4360-102E-D63C735C031D}"/>
              </a:ext>
            </a:extLst>
          </p:cNvPr>
          <p:cNvSpPr txBox="1"/>
          <p:nvPr/>
        </p:nvSpPr>
        <p:spPr>
          <a:xfrm>
            <a:off x="7640863" y="483516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17893F-B25F-F333-151A-96DA54E4D36E}"/>
              </a:ext>
            </a:extLst>
          </p:cNvPr>
          <p:cNvSpPr/>
          <p:nvPr/>
        </p:nvSpPr>
        <p:spPr>
          <a:xfrm>
            <a:off x="7818877" y="4514324"/>
            <a:ext cx="130775" cy="122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18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0ECDCA-3BC4-BA1E-4D9E-21B8252FC30E}"/>
              </a:ext>
            </a:extLst>
          </p:cNvPr>
          <p:cNvSpPr/>
          <p:nvPr/>
        </p:nvSpPr>
        <p:spPr>
          <a:xfrm>
            <a:off x="2940909" y="1370769"/>
            <a:ext cx="1977081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Patient A</a:t>
            </a:r>
          </a:p>
          <a:p>
            <a:pPr algn="ctr"/>
            <a:endParaRPr lang="en-DE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905C914-E411-AB7E-607F-F2E60AD23363}"/>
              </a:ext>
            </a:extLst>
          </p:cNvPr>
          <p:cNvSpPr/>
          <p:nvPr/>
        </p:nvSpPr>
        <p:spPr>
          <a:xfrm>
            <a:off x="3514503" y="1956504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rgbClr val="D0CA84"/>
                </a:gs>
                <a:gs pos="49000">
                  <a:srgbClr val="92D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D8833C6-D9BB-A858-8DCC-BE40386D870F}"/>
              </a:ext>
            </a:extLst>
          </p:cNvPr>
          <p:cNvSpPr/>
          <p:nvPr/>
        </p:nvSpPr>
        <p:spPr>
          <a:xfrm rot="16200000">
            <a:off x="3484093" y="1926095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chemeClr val="accent1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CBCF8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3802F-F24B-09D9-EFEC-2CC62513DFA1}"/>
              </a:ext>
            </a:extLst>
          </p:cNvPr>
          <p:cNvSpPr txBox="1"/>
          <p:nvPr/>
        </p:nvSpPr>
        <p:spPr>
          <a:xfrm>
            <a:off x="3303642" y="243215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550BD-CBC8-63BC-CB55-1A1EE2AC61A6}"/>
              </a:ext>
            </a:extLst>
          </p:cNvPr>
          <p:cNvSpPr txBox="1"/>
          <p:nvPr/>
        </p:nvSpPr>
        <p:spPr>
          <a:xfrm>
            <a:off x="4262137" y="244457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77048-7255-ED49-6D9C-AFB7437F56B8}"/>
              </a:ext>
            </a:extLst>
          </p:cNvPr>
          <p:cNvSpPr txBox="1"/>
          <p:nvPr/>
        </p:nvSpPr>
        <p:spPr>
          <a:xfrm>
            <a:off x="3686274" y="2182960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solidFill>
                  <a:srgbClr val="92D050"/>
                </a:solidFill>
              </a:rPr>
              <a:t>65</a:t>
            </a:r>
          </a:p>
          <a:p>
            <a:pPr algn="ctr"/>
            <a:r>
              <a:rPr lang="en-DE" sz="1200" dirty="0">
                <a:solidFill>
                  <a:srgbClr val="92D050"/>
                </a:solidFill>
              </a:rPr>
              <a:t>Good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05C4F4-D517-8A8C-C7B6-EF85CB7155F7}"/>
              </a:ext>
            </a:extLst>
          </p:cNvPr>
          <p:cNvSpPr/>
          <p:nvPr/>
        </p:nvSpPr>
        <p:spPr>
          <a:xfrm>
            <a:off x="4114801" y="1944147"/>
            <a:ext cx="130775" cy="1220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07B6D3-BAF9-9085-CE42-9AB4EF0F2979}"/>
              </a:ext>
            </a:extLst>
          </p:cNvPr>
          <p:cNvSpPr/>
          <p:nvPr/>
        </p:nvSpPr>
        <p:spPr>
          <a:xfrm>
            <a:off x="2940909" y="3674924"/>
            <a:ext cx="1977081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Patient B</a:t>
            </a:r>
          </a:p>
          <a:p>
            <a:pPr algn="ctr"/>
            <a:endParaRPr lang="en-DE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614B7B9-3729-25FB-B43B-0A39F8B11F63}"/>
              </a:ext>
            </a:extLst>
          </p:cNvPr>
          <p:cNvSpPr/>
          <p:nvPr/>
        </p:nvSpPr>
        <p:spPr>
          <a:xfrm>
            <a:off x="3514503" y="4260659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rgbClr val="D0CA84"/>
                </a:gs>
                <a:gs pos="49000">
                  <a:srgbClr val="92D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FBCDC08D-EFE8-AC3D-68D0-73125AA9600F}"/>
              </a:ext>
            </a:extLst>
          </p:cNvPr>
          <p:cNvSpPr/>
          <p:nvPr/>
        </p:nvSpPr>
        <p:spPr>
          <a:xfrm rot="16200000">
            <a:off x="3484093" y="4230250"/>
            <a:ext cx="951307" cy="1012126"/>
          </a:xfrm>
          <a:prstGeom prst="arc">
            <a:avLst/>
          </a:prstGeom>
          <a:ln w="63500">
            <a:gradFill>
              <a:gsLst>
                <a:gs pos="0">
                  <a:schemeClr val="accent1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CBCF8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200D8-A7A0-1ACC-F836-6267AC9A7B97}"/>
              </a:ext>
            </a:extLst>
          </p:cNvPr>
          <p:cNvSpPr txBox="1"/>
          <p:nvPr/>
        </p:nvSpPr>
        <p:spPr>
          <a:xfrm>
            <a:off x="3751997" y="4487115"/>
            <a:ext cx="41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15</a:t>
            </a:r>
          </a:p>
          <a:p>
            <a:pPr algn="ctr"/>
            <a:r>
              <a:rPr lang="en-DE" sz="1200" dirty="0">
                <a:solidFill>
                  <a:schemeClr val="accent1"/>
                </a:solidFill>
              </a:rPr>
              <a:t>Bad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07FB-6D1C-DC90-8C9A-15ACE118F626}"/>
              </a:ext>
            </a:extLst>
          </p:cNvPr>
          <p:cNvSpPr txBox="1"/>
          <p:nvPr/>
        </p:nvSpPr>
        <p:spPr>
          <a:xfrm>
            <a:off x="4262137" y="474872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45AB6-1453-4360-102E-D63C735C031D}"/>
              </a:ext>
            </a:extLst>
          </p:cNvPr>
          <p:cNvSpPr txBox="1"/>
          <p:nvPr/>
        </p:nvSpPr>
        <p:spPr>
          <a:xfrm>
            <a:off x="3303642" y="473631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17893F-B25F-F333-151A-96DA54E4D36E}"/>
              </a:ext>
            </a:extLst>
          </p:cNvPr>
          <p:cNvSpPr/>
          <p:nvPr/>
        </p:nvSpPr>
        <p:spPr>
          <a:xfrm>
            <a:off x="3481656" y="4415470"/>
            <a:ext cx="130775" cy="122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80833394-0664-F72C-8EFF-186B168D2BC0}"/>
              </a:ext>
            </a:extLst>
          </p:cNvPr>
          <p:cNvSpPr/>
          <p:nvPr/>
        </p:nvSpPr>
        <p:spPr>
          <a:xfrm>
            <a:off x="5676804" y="1370769"/>
            <a:ext cx="3200400" cy="375332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>
                <a:solidFill>
                  <a:schemeClr val="bg1"/>
                </a:solidFill>
              </a:rPr>
              <a:t>If both patients seek treatment and therapy places are limited, patient B would be given preference based on lower mood score.</a:t>
            </a:r>
          </a:p>
        </p:txBody>
      </p:sp>
    </p:spTree>
    <p:extLst>
      <p:ext uri="{BB962C8B-B14F-4D97-AF65-F5344CB8AC3E}">
        <p14:creationId xmlns:p14="http://schemas.microsoft.com/office/powerpoint/2010/main" val="20821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{A2D5A40E-31BD-1A4D-B131-61064636283F}tf10001120</Template>
  <TotalTime>2870</TotalTime>
  <Words>149</Words>
  <Application>Microsoft Macintosh PowerPoint</Application>
  <PresentationFormat>Widescreen</PresentationFormat>
  <Paragraphs>41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Anka K</dc:creator>
  <cp:lastModifiedBy>Anka K</cp:lastModifiedBy>
  <cp:revision>14</cp:revision>
  <dcterms:created xsi:type="dcterms:W3CDTF">2022-09-05T12:18:47Z</dcterms:created>
  <dcterms:modified xsi:type="dcterms:W3CDTF">2022-09-19T18:33:48Z</dcterms:modified>
</cp:coreProperties>
</file>